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7706D84-5254-49CD-809C-9DEAA33C597C}">
  <a:tblStyle styleId="{B7706D84-5254-49CD-809C-9DEAA33C597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9" d="100"/>
          <a:sy n="149" d="100"/>
        </p:scale>
        <p:origin x="-48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665269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8575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Clr>
                <a:srgbClr val="444444"/>
              </a:buClr>
              <a:buSzPct val="100000"/>
            </a:pPr>
            <a:r>
              <a:rPr lang="en" sz="900">
                <a:solidFill>
                  <a:srgbClr val="444444"/>
                </a:solidFill>
                <a:highlight>
                  <a:srgbClr val="FFFFFF"/>
                </a:highlight>
              </a:rPr>
              <a:t>Project title with team members (and team number);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88900" marR="88900" lvl="0" indent="-69850" rtl="0">
              <a:lnSpc>
                <a:spcPct val="16666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i="1">
                <a:solidFill>
                  <a:srgbClr val="60A0B0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  <a:t>We use a ParamGridBuilder to construct a grid of parameters to search over.</a:t>
            </a:r>
            <a:r>
              <a:rPr lang="en" sz="900">
                <a:solidFill>
                  <a:srgbClr val="333333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900" i="1">
                <a:solidFill>
                  <a:srgbClr val="60A0B0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  <a:t>With 3 values for hashingTF.numFeatures and 2 values for lr.regParam,</a:t>
            </a:r>
            <a:r>
              <a:rPr lang="en" sz="900">
                <a:solidFill>
                  <a:srgbClr val="333333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  <a:t/>
            </a:r>
            <a:br>
              <a:rPr lang="en" sz="900">
                <a:solidFill>
                  <a:srgbClr val="333333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900" i="1">
                <a:solidFill>
                  <a:srgbClr val="60A0B0"/>
                </a:solidFill>
                <a:highlight>
                  <a:srgbClr val="F5F5F5"/>
                </a:highlight>
                <a:latin typeface="Verdana"/>
                <a:ea typeface="Verdana"/>
                <a:cs typeface="Verdana"/>
                <a:sym typeface="Verdana"/>
              </a:rPr>
              <a:t>// this grid will have 3 x 3 = 9 parameter settings for CrossValidator to choose from.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85750" rtl="0">
              <a:lnSpc>
                <a:spcPct val="133333"/>
              </a:lnSpc>
              <a:spcBef>
                <a:spcPts val="1100"/>
              </a:spcBef>
              <a:spcAft>
                <a:spcPts val="1100"/>
              </a:spcAft>
              <a:buClr>
                <a:srgbClr val="444444"/>
              </a:buClr>
              <a:buSzPct val="100000"/>
            </a:pPr>
            <a:r>
              <a:rPr lang="en" sz="900">
                <a:solidFill>
                  <a:srgbClr val="444444"/>
                </a:solidFill>
                <a:highlight>
                  <a:srgbClr val="FFFFFF"/>
                </a:highlight>
              </a:rPr>
              <a:t>(how will I know that you have achieved what you set out to do?).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229100" y="228600"/>
            <a:ext cx="4114800" cy="1885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Impact"/>
              <a:buNone/>
              <a:defRPr sz="41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229100" y="2171700"/>
            <a:ext cx="4114800" cy="68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buClr>
                <a:srgbClr val="E78544"/>
              </a:buClr>
              <a:buFont typeface="Arial"/>
              <a:buNone/>
              <a:defRPr sz="1800" b="1" i="0" u="none" strike="noStrike" cap="none">
                <a:solidFill>
                  <a:srgbClr val="E7854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900"/>
              </a:spcBef>
              <a:buClr>
                <a:schemeClr val="lt1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Impact"/>
              <a:buNone/>
              <a:defRPr sz="27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 rot="5400000">
            <a:off x="2943150" y="-885750"/>
            <a:ext cx="3257700" cy="7543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63500" algn="l" rtl="0">
              <a:lnSpc>
                <a:spcPct val="90000"/>
              </a:lnSpc>
              <a:spcBef>
                <a:spcPts val="14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81000" marR="0" lvl="1" indent="-88900" algn="l" rtl="0">
              <a:lnSpc>
                <a:spcPct val="90000"/>
              </a:lnSpc>
              <a:spcBef>
                <a:spcPts val="90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584200" marR="0" lvl="2" indent="-889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7874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990600" marR="0" lvl="4" indent="-889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2065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14097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16129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18161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6400800" y="4794421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803188" y="4794421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7543800" y="4794421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6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 rot="5400000">
            <a:off x="5537550" y="1708593"/>
            <a:ext cx="4241100" cy="1371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Impact"/>
              <a:buNone/>
              <a:defRPr sz="27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 rot="5400000">
            <a:off x="1679850" y="-606056"/>
            <a:ext cx="4241100" cy="6000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63500" algn="l" rtl="0">
              <a:lnSpc>
                <a:spcPct val="90000"/>
              </a:lnSpc>
              <a:spcBef>
                <a:spcPts val="14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81000" marR="0" lvl="1" indent="-88900" algn="l" rtl="0">
              <a:lnSpc>
                <a:spcPct val="90000"/>
              </a:lnSpc>
              <a:spcBef>
                <a:spcPts val="90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584200" marR="0" lvl="2" indent="-889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7874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990600" marR="0" lvl="4" indent="-889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2065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14097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16129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18161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6400800" y="4794421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803188" y="4794421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7543800" y="4794421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6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68575" tIns="68575" rIns="68575" bIns="6857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68575" tIns="68575" rIns="68575" bIns="6857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68575" tIns="34275" rIns="68575" bIns="342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5429250" y="0"/>
            <a:ext cx="171600" cy="51435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943600" y="628650"/>
            <a:ext cx="2743200" cy="1600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Impact"/>
              <a:buNone/>
              <a:defRPr sz="27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5943600" y="2343150"/>
            <a:ext cx="2743200" cy="2171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900"/>
              </a:spcBef>
              <a:buClr>
                <a:schemeClr val="lt1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0" y="0"/>
            <a:ext cx="5429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1400"/>
              </a:spcBef>
              <a:buClr>
                <a:schemeClr val="lt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900"/>
              </a:spcBef>
              <a:buClr>
                <a:schemeClr val="lt1"/>
              </a:buClr>
              <a:buSzPct val="5238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Impact"/>
              <a:buNone/>
              <a:defRPr sz="27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800100" y="1257300"/>
            <a:ext cx="7543800" cy="3257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63500" algn="l" rtl="0">
              <a:lnSpc>
                <a:spcPct val="90000"/>
              </a:lnSpc>
              <a:spcBef>
                <a:spcPts val="14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81000" marR="0" lvl="1" indent="-88900" algn="l" rtl="0">
              <a:lnSpc>
                <a:spcPct val="90000"/>
              </a:lnSpc>
              <a:spcBef>
                <a:spcPts val="90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584200" marR="0" lvl="2" indent="-889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7874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990600" marR="0" lvl="4" indent="-889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2065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14097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16129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18161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6400800" y="4794421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803188" y="4794421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7543800" y="4794421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6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0" y="0"/>
            <a:ext cx="5600700" cy="51435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5943600" y="628650"/>
            <a:ext cx="2743200" cy="1600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Impact"/>
              <a:buNone/>
              <a:defRPr sz="27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628650"/>
            <a:ext cx="4629000" cy="3886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63500" algn="l" rtl="0">
              <a:lnSpc>
                <a:spcPct val="90000"/>
              </a:lnSpc>
              <a:spcBef>
                <a:spcPts val="14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81000" marR="0" lvl="1" indent="-88900" algn="l" rtl="0">
              <a:lnSpc>
                <a:spcPct val="90000"/>
              </a:lnSpc>
              <a:spcBef>
                <a:spcPts val="90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584200" marR="0" lvl="2" indent="-889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7874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990600" marR="0" lvl="4" indent="-889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206500" marR="0" lvl="5" indent="-762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1409700" marR="0" lvl="6" indent="-889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1612900" marR="0" lvl="7" indent="-762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1816100" marR="0" lvl="8" indent="-762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5943601" y="2343150"/>
            <a:ext cx="2743200" cy="2171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900"/>
              </a:spcBef>
              <a:buClr>
                <a:schemeClr val="lt1"/>
              </a:buClr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Impact"/>
              <a:buNone/>
              <a:defRPr sz="27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800100" y="1257300"/>
            <a:ext cx="3634800" cy="3257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63500" algn="l" rtl="0">
              <a:lnSpc>
                <a:spcPct val="90000"/>
              </a:lnSpc>
              <a:spcBef>
                <a:spcPts val="14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81000" marR="0" lvl="1" indent="-88900" algn="l" rtl="0">
              <a:lnSpc>
                <a:spcPct val="90000"/>
              </a:lnSpc>
              <a:spcBef>
                <a:spcPts val="90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584200" marR="0" lvl="2" indent="-889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7874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990600" marR="0" lvl="4" indent="-889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2065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14097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16129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18161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709160" y="1257300"/>
            <a:ext cx="3634799" cy="3257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63500" algn="l" rtl="0">
              <a:lnSpc>
                <a:spcPct val="90000"/>
              </a:lnSpc>
              <a:spcBef>
                <a:spcPts val="14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81000" marR="0" lvl="1" indent="-88900" algn="l" rtl="0">
              <a:lnSpc>
                <a:spcPct val="90000"/>
              </a:lnSpc>
              <a:spcBef>
                <a:spcPts val="90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584200" marR="0" lvl="2" indent="-889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7874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990600" marR="0" lvl="4" indent="-889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2065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14097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16129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18161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6400800" y="4794421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803188" y="4794421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7543800" y="4794421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6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795337" y="1257300"/>
            <a:ext cx="7543800" cy="13145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Impact"/>
              <a:buNone/>
              <a:defRPr sz="36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795337" y="268605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900"/>
              </a:spcBef>
              <a:buClr>
                <a:schemeClr val="lt1"/>
              </a:buClr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6400800" y="4794421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803188" y="4794421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7543800" y="4794421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6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Impact"/>
              <a:buNone/>
              <a:defRPr sz="27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800100" y="1260872"/>
            <a:ext cx="3634800" cy="6179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1400"/>
              </a:spcBef>
              <a:buClr>
                <a:srgbClr val="E78544"/>
              </a:buClr>
              <a:buFont typeface="Arial"/>
              <a:buNone/>
              <a:defRPr sz="1800" b="0" i="0" u="none" strike="noStrike" cap="none">
                <a:solidFill>
                  <a:srgbClr val="E7854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900"/>
              </a:spcBef>
              <a:buClr>
                <a:schemeClr val="lt1"/>
              </a:buClr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800100" y="1878806"/>
            <a:ext cx="3634800" cy="2636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63500" algn="l" rtl="0">
              <a:lnSpc>
                <a:spcPct val="90000"/>
              </a:lnSpc>
              <a:spcBef>
                <a:spcPts val="14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81000" marR="0" lvl="1" indent="-88900" algn="l" rtl="0">
              <a:lnSpc>
                <a:spcPct val="90000"/>
              </a:lnSpc>
              <a:spcBef>
                <a:spcPts val="90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584200" marR="0" lvl="2" indent="-889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7874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990600" marR="0" lvl="4" indent="-889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2065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14097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16129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18161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3"/>
          </p:nvPr>
        </p:nvSpPr>
        <p:spPr>
          <a:xfrm>
            <a:off x="4709160" y="1260872"/>
            <a:ext cx="3634799" cy="6179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1400"/>
              </a:spcBef>
              <a:buClr>
                <a:srgbClr val="E78544"/>
              </a:buClr>
              <a:buFont typeface="Arial"/>
              <a:buNone/>
              <a:defRPr sz="1800" b="0" i="0" u="none" strike="noStrike" cap="none">
                <a:solidFill>
                  <a:srgbClr val="E7854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900"/>
              </a:spcBef>
              <a:buClr>
                <a:schemeClr val="lt1"/>
              </a:buClr>
              <a:buFont typeface="Arial"/>
              <a:buNone/>
              <a:defRPr sz="15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4"/>
          </p:nvPr>
        </p:nvSpPr>
        <p:spPr>
          <a:xfrm>
            <a:off x="4709160" y="1878806"/>
            <a:ext cx="3634799" cy="2636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63500" algn="l" rtl="0">
              <a:lnSpc>
                <a:spcPct val="90000"/>
              </a:lnSpc>
              <a:spcBef>
                <a:spcPts val="14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81000" marR="0" lvl="1" indent="-88900" algn="l" rtl="0">
              <a:lnSpc>
                <a:spcPct val="90000"/>
              </a:lnSpc>
              <a:spcBef>
                <a:spcPts val="90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584200" marR="0" lvl="2" indent="-889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7874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990600" marR="0" lvl="4" indent="-889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2065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14097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16129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18161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6400800" y="4794421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803188" y="4794421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7543800" y="4794421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6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Impact"/>
              <a:buNone/>
              <a:defRPr sz="27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6400800" y="4794421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803188" y="4794421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7543800" y="4794421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6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400800" y="4794421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803188" y="4794421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7543800" y="4794421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6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40740"/>
              <a:buFont typeface="Impact"/>
              <a:buNone/>
              <a:defRPr sz="27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indent="0" rtl="0">
              <a:spcBef>
                <a:spcPts val="0"/>
              </a:spcBef>
              <a:buSzPct val="78571"/>
              <a:buNone/>
              <a:defRPr sz="1400"/>
            </a:lvl2pPr>
            <a:lvl3pPr lvl="2" indent="0" rtl="0">
              <a:spcBef>
                <a:spcPts val="0"/>
              </a:spcBef>
              <a:buSzPct val="78571"/>
              <a:buNone/>
              <a:defRPr sz="1400"/>
            </a:lvl3pPr>
            <a:lvl4pPr lvl="3" indent="0" rtl="0">
              <a:spcBef>
                <a:spcPts val="0"/>
              </a:spcBef>
              <a:buSzPct val="78571"/>
              <a:buNone/>
              <a:defRPr sz="1400"/>
            </a:lvl4pPr>
            <a:lvl5pPr lvl="4" indent="0" rtl="0">
              <a:spcBef>
                <a:spcPts val="0"/>
              </a:spcBef>
              <a:buSzPct val="78571"/>
              <a:buNone/>
              <a:defRPr sz="1400"/>
            </a:lvl5pPr>
            <a:lvl6pPr lvl="5" indent="0" rtl="0">
              <a:spcBef>
                <a:spcPts val="0"/>
              </a:spcBef>
              <a:buSzPct val="78571"/>
              <a:buNone/>
              <a:defRPr sz="1400"/>
            </a:lvl6pPr>
            <a:lvl7pPr lvl="6" indent="0" rtl="0">
              <a:spcBef>
                <a:spcPts val="0"/>
              </a:spcBef>
              <a:buSzPct val="78571"/>
              <a:buNone/>
              <a:defRPr sz="1400"/>
            </a:lvl7pPr>
            <a:lvl8pPr lvl="7" indent="0" rtl="0">
              <a:spcBef>
                <a:spcPts val="0"/>
              </a:spcBef>
              <a:buSzPct val="78571"/>
              <a:buNone/>
              <a:defRPr sz="1400"/>
            </a:lvl8pPr>
            <a:lvl9pPr lvl="8" indent="0" rtl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00100" y="1257300"/>
            <a:ext cx="7543800" cy="3257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63500" algn="l" rtl="0">
              <a:lnSpc>
                <a:spcPct val="90000"/>
              </a:lnSpc>
              <a:spcBef>
                <a:spcPts val="14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81000" marR="0" lvl="1" indent="-88900" algn="l" rtl="0">
              <a:lnSpc>
                <a:spcPct val="90000"/>
              </a:lnSpc>
              <a:spcBef>
                <a:spcPts val="900"/>
              </a:spcBef>
              <a:buClr>
                <a:schemeClr val="lt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584200" marR="0" lvl="2" indent="-889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7874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990600" marR="0" lvl="4" indent="-889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2065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14097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16129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18161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400800" y="4794421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SzPct val="183333"/>
              <a:buNone/>
              <a:defRPr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803188" y="4794421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SzPct val="183333"/>
              <a:buNone/>
              <a:defRPr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7543800" y="4794421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6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901650" y="280725"/>
            <a:ext cx="7340700" cy="15750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>
                <a:latin typeface="Times New Roman"/>
                <a:ea typeface="Times New Roman"/>
                <a:cs typeface="Times New Roman"/>
                <a:sym typeface="Times New Roman"/>
              </a:rPr>
              <a:t>“Nice Shot”: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 b="1">
                <a:latin typeface="Times New Roman"/>
                <a:ea typeface="Times New Roman"/>
                <a:cs typeface="Times New Roman"/>
                <a:sym typeface="Times New Roman"/>
              </a:rPr>
              <a:t>a Big Data project for analyzing NBA shot logs based on Scala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subTitle" idx="1"/>
          </p:nvPr>
        </p:nvSpPr>
        <p:spPr>
          <a:xfrm>
            <a:off x="4296125" y="1981875"/>
            <a:ext cx="4487700" cy="685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CSYE7200 Big-Data Sys Engr Team Project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Team 6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Mentor: Dr. Robin Hillyard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Teaching Assistant: Jiawei Li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Team Members: Cuican Wang, Nan Deng, Shengchen Liu and Xun Wang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Zone-based Stats of Lebron James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196774"/>
            <a:ext cx="2577725" cy="347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4393225" y="1234012"/>
            <a:ext cx="4324500" cy="340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lt1"/>
                </a:solidFill>
              </a:rPr>
              <a:t>Overall: 			52.0% (737/1416)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FF0000"/>
                </a:solidFill>
              </a:rPr>
              <a:t>Restricted Area: 	69.9% (478/684)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6D9EEB"/>
                </a:solidFill>
              </a:rPr>
              <a:t>In the Paint: 		40% (54/135)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6D9EEB"/>
                </a:solidFill>
              </a:rPr>
              <a:t>Left Mid-range: 		37.7% (55/146)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6D9EEB"/>
                </a:solidFill>
              </a:rPr>
              <a:t>Right Mid-range: 	37.7% (23/61)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6D9EEB"/>
                </a:solidFill>
              </a:rPr>
              <a:t>Center Mid-range: 	30.0% (8/27)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6D9EEB"/>
                </a:solidFill>
              </a:rPr>
              <a:t>Ctr Left Mid-range: 	40% (20/50)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6D9EEB"/>
                </a:solidFill>
              </a:rPr>
              <a:t>Ctr Right Mid-range: 	38.7% (12/31)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6D9EEB"/>
                </a:solidFill>
              </a:rPr>
              <a:t>Ctr Left 3-PT: 		35.9% (47/131)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6D9EEB"/>
                </a:solidFill>
              </a:rPr>
              <a:t>Ctr Right 3-PT: 		25% (15/60)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6D9EEB"/>
                </a:solidFill>
              </a:rPr>
              <a:t>Ctr 3-PT: 			30.2% (16/53)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6D9EEB"/>
                </a:solidFill>
              </a:rPr>
              <a:t>Left Corner: 		25% (5/20)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rgbClr val="6D9EEB"/>
                </a:solidFill>
              </a:rPr>
              <a:t>Right Corner: 		23% (4/14)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Zone-based Stats of Stephen Curry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4317575" y="1264837"/>
            <a:ext cx="4324500" cy="340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lt1"/>
                </a:solidFill>
              </a:rPr>
              <a:t>Overall: 			50.8% (396/779)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FF0000"/>
                </a:solidFill>
              </a:rPr>
              <a:t>Restricted Area: 	65.8% (123/187)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FF0000"/>
                </a:solidFill>
              </a:rPr>
              <a:t>In the Paint: 		52.5% (32/61)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1155CC"/>
                </a:solidFill>
              </a:rPr>
              <a:t>Left Mid-range: 		44..4% (12/27)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1155CC"/>
                </a:solidFill>
              </a:rPr>
              <a:t>Right Mid-range: 	42.3% (11/26)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FF0000"/>
                </a:solidFill>
              </a:rPr>
              <a:t>Center Mid-range: 	55.6% (5/9)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FF0000"/>
                </a:solidFill>
              </a:rPr>
              <a:t>Ctr Left Mid-range: 	54.5% (6/11)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1155CC"/>
                </a:solidFill>
              </a:rPr>
              <a:t>Ctr Right Mid-range: 	48.3% (14/29)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1155CC"/>
                </a:solidFill>
              </a:rPr>
              <a:t>Ctr Left 3-PT: 		49.2% (62/126)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1155CC"/>
                </a:solidFill>
              </a:rPr>
              <a:t>Ctr Right 3-PT: 		47.6% (60/147)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1155CC"/>
                </a:solidFill>
              </a:rPr>
              <a:t>Ctr 3-PT: 			44.4% (40/90)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1155CC"/>
                </a:solidFill>
              </a:rPr>
              <a:t>Left Corner: 		55.5% (20/36)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rgbClr val="1155CC"/>
                </a:solidFill>
              </a:rPr>
              <a:t>Right Corner: 		43.5% (10/23)</a:t>
            </a: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b="1370"/>
          <a:stretch/>
        </p:blipFill>
        <p:spPr>
          <a:xfrm>
            <a:off x="900199" y="1124750"/>
            <a:ext cx="2609024" cy="36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Is this the only way?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550" y="1409625"/>
            <a:ext cx="2518964" cy="244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125" y="2021875"/>
            <a:ext cx="2439612" cy="24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2946375" y="2021875"/>
            <a:ext cx="372300" cy="3783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3197225" y="2759975"/>
            <a:ext cx="372300" cy="3783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0075" y="1409625"/>
            <a:ext cx="3873949" cy="244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Machine learning</a:t>
            </a:r>
          </a:p>
        </p:txBody>
      </p:sp>
      <p:sp>
        <p:nvSpPr>
          <p:cNvPr id="193" name="Shape 193"/>
          <p:cNvSpPr/>
          <p:nvPr/>
        </p:nvSpPr>
        <p:spPr>
          <a:xfrm>
            <a:off x="719100" y="1168525"/>
            <a:ext cx="6127200" cy="4122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1.Read data from .csv files into Spark.sql.dataframe</a:t>
            </a:r>
          </a:p>
        </p:txBody>
      </p:sp>
      <p:sp>
        <p:nvSpPr>
          <p:cNvPr id="194" name="Shape 194"/>
          <p:cNvSpPr/>
          <p:nvPr/>
        </p:nvSpPr>
        <p:spPr>
          <a:xfrm>
            <a:off x="719100" y="1939259"/>
            <a:ext cx="6127200" cy="4122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2. </a:t>
            </a:r>
            <a:r>
              <a:rPr lang="en">
                <a:solidFill>
                  <a:schemeClr val="dk1"/>
                </a:solidFill>
              </a:rPr>
              <a:t>Drop “Hail Mary” shots</a:t>
            </a:r>
          </a:p>
        </p:txBody>
      </p:sp>
      <p:sp>
        <p:nvSpPr>
          <p:cNvPr id="195" name="Shape 195"/>
          <p:cNvSpPr/>
          <p:nvPr/>
        </p:nvSpPr>
        <p:spPr>
          <a:xfrm>
            <a:off x="719100" y="2709994"/>
            <a:ext cx="6127200" cy="4122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3. </a:t>
            </a:r>
            <a:r>
              <a:rPr lang="en">
                <a:solidFill>
                  <a:schemeClr val="dk1"/>
                </a:solidFill>
              </a:rPr>
              <a:t>Full court =&gt; half court</a:t>
            </a:r>
          </a:p>
        </p:txBody>
      </p:sp>
      <p:sp>
        <p:nvSpPr>
          <p:cNvPr id="196" name="Shape 196"/>
          <p:cNvSpPr/>
          <p:nvPr/>
        </p:nvSpPr>
        <p:spPr>
          <a:xfrm>
            <a:off x="719100" y="3480729"/>
            <a:ext cx="6127200" cy="4122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4. </a:t>
            </a:r>
            <a:r>
              <a:rPr lang="en">
                <a:solidFill>
                  <a:schemeClr val="dk1"/>
                </a:solidFill>
              </a:rPr>
              <a:t>Data parsing: score margin, defender distance, home/ visit team</a:t>
            </a:r>
          </a:p>
        </p:txBody>
      </p:sp>
      <p:sp>
        <p:nvSpPr>
          <p:cNvPr id="197" name="Shape 197"/>
          <p:cNvSpPr/>
          <p:nvPr/>
        </p:nvSpPr>
        <p:spPr>
          <a:xfrm>
            <a:off x="1705196" y="1598383"/>
            <a:ext cx="194400" cy="30779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1705179" y="2376882"/>
            <a:ext cx="194400" cy="307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1705179" y="3147605"/>
            <a:ext cx="194400" cy="307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719100" y="4220874"/>
            <a:ext cx="6127200" cy="5727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5. Dealing with categorical values. Use </a:t>
            </a:r>
            <a:r>
              <a:rPr lang="en" b="1" i="1">
                <a:solidFill>
                  <a:schemeClr val="dk1"/>
                </a:solidFill>
              </a:rPr>
              <a:t>StringIndexer</a:t>
            </a:r>
            <a:r>
              <a:rPr lang="en">
                <a:solidFill>
                  <a:schemeClr val="dk1"/>
                </a:solidFill>
              </a:rPr>
              <a:t> to convert String categorical values into integer indexes.</a:t>
            </a:r>
          </a:p>
        </p:txBody>
      </p:sp>
      <p:sp>
        <p:nvSpPr>
          <p:cNvPr id="201" name="Shape 201"/>
          <p:cNvSpPr/>
          <p:nvPr/>
        </p:nvSpPr>
        <p:spPr>
          <a:xfrm>
            <a:off x="1707414" y="3918340"/>
            <a:ext cx="194400" cy="307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235500" y="445025"/>
            <a:ext cx="8309400" cy="572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Machine learning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350329" y="1152475"/>
            <a:ext cx="8194200" cy="34164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600" y="4095925"/>
            <a:ext cx="5825565" cy="6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388703" y="1017725"/>
            <a:ext cx="2517600" cy="4710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Construct feature vector</a:t>
            </a:r>
          </a:p>
          <a:p>
            <a:pPr lvl="0" algn="ctr">
              <a:spcBef>
                <a:spcPts val="0"/>
              </a:spcBef>
              <a:buNone/>
            </a:pP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388703" y="1715725"/>
            <a:ext cx="2517600" cy="6750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normalize 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(Use “StandardScale”)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388703" y="3417425"/>
            <a:ext cx="2517600" cy="5343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 the data into training and test sets 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388703" y="4178725"/>
            <a:ext cx="2517600" cy="592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 shooting percentage for distinct feature vector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13" name="Shape 213"/>
          <p:cNvGrpSpPr/>
          <p:nvPr/>
        </p:nvGrpSpPr>
        <p:grpSpPr>
          <a:xfrm>
            <a:off x="2978202" y="881575"/>
            <a:ext cx="5834402" cy="1202824"/>
            <a:chOff x="3161225" y="760025"/>
            <a:chExt cx="5982775" cy="1202824"/>
          </a:xfrm>
        </p:grpSpPr>
        <p:pic>
          <p:nvPicPr>
            <p:cNvPr id="214" name="Shape 2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61225" y="1017725"/>
              <a:ext cx="5982775" cy="945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Shape 215"/>
            <p:cNvSpPr txBox="1"/>
            <p:nvPr/>
          </p:nvSpPr>
          <p:spPr>
            <a:xfrm>
              <a:off x="3234375" y="760025"/>
              <a:ext cx="11493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0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[0~47] (ft)</a:t>
              </a:r>
            </a:p>
            <a:p>
              <a:pPr lvl="0">
                <a:spcBef>
                  <a:spcPts val="0"/>
                </a:spcBef>
                <a:buNone/>
              </a:pP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216" name="Shape 216"/>
            <p:cNvSpPr txBox="1"/>
            <p:nvPr/>
          </p:nvSpPr>
          <p:spPr>
            <a:xfrm>
              <a:off x="6695275" y="760025"/>
              <a:ext cx="11493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(pts)</a:t>
              </a:r>
            </a:p>
          </p:txBody>
        </p:sp>
        <p:sp>
          <p:nvSpPr>
            <p:cNvPr id="217" name="Shape 217"/>
            <p:cNvSpPr txBox="1"/>
            <p:nvPr/>
          </p:nvSpPr>
          <p:spPr>
            <a:xfrm>
              <a:off x="4383675" y="760025"/>
              <a:ext cx="11493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0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[-25~25] (ft)</a:t>
              </a:r>
            </a:p>
            <a:p>
              <a:pPr lvl="0" rtl="0">
                <a:spcBef>
                  <a:spcPts val="0"/>
                </a:spcBef>
                <a:buNone/>
              </a:pP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218" name="Shape 218"/>
            <p:cNvSpPr txBox="1"/>
            <p:nvPr/>
          </p:nvSpPr>
          <p:spPr>
            <a:xfrm>
              <a:off x="5628500" y="760025"/>
              <a:ext cx="11493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0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(ft)</a:t>
              </a:r>
            </a:p>
            <a:p>
              <a:pPr lvl="0" rtl="0">
                <a:spcBef>
                  <a:spcPts val="0"/>
                </a:spcBef>
                <a:buNone/>
              </a:pP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219" name="Shape 219"/>
            <p:cNvSpPr txBox="1"/>
            <p:nvPr/>
          </p:nvSpPr>
          <p:spPr>
            <a:xfrm>
              <a:off x="7578800" y="760025"/>
              <a:ext cx="5304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10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[1~5] </a:t>
              </a:r>
            </a:p>
          </p:txBody>
        </p:sp>
      </p:grpSp>
      <p:grpSp>
        <p:nvGrpSpPr>
          <p:cNvPr id="220" name="Shape 220"/>
          <p:cNvGrpSpPr/>
          <p:nvPr/>
        </p:nvGrpSpPr>
        <p:grpSpPr>
          <a:xfrm>
            <a:off x="3007995" y="2513625"/>
            <a:ext cx="5774816" cy="1051074"/>
            <a:chOff x="3154700" y="1942900"/>
            <a:chExt cx="5921674" cy="1051074"/>
          </a:xfrm>
        </p:grpSpPr>
        <p:pic>
          <p:nvPicPr>
            <p:cNvPr id="221" name="Shape 2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54700" y="2202475"/>
              <a:ext cx="5921674" cy="791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2" name="Shape 222"/>
            <p:cNvGrpSpPr/>
            <p:nvPr/>
          </p:nvGrpSpPr>
          <p:grpSpPr>
            <a:xfrm>
              <a:off x="3189712" y="1942900"/>
              <a:ext cx="2298612" cy="257700"/>
              <a:chOff x="3231937" y="705125"/>
              <a:chExt cx="2298612" cy="257700"/>
            </a:xfrm>
          </p:grpSpPr>
          <p:sp>
            <p:nvSpPr>
              <p:cNvPr id="223" name="Shape 223"/>
              <p:cNvSpPr txBox="1"/>
              <p:nvPr/>
            </p:nvSpPr>
            <p:spPr>
              <a:xfrm>
                <a:off x="3231937" y="705125"/>
                <a:ext cx="1149300" cy="25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" sz="1000" b="1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[0~1] </a:t>
                </a:r>
              </a:p>
            </p:txBody>
          </p:sp>
          <p:sp>
            <p:nvSpPr>
              <p:cNvPr id="224" name="Shape 224"/>
              <p:cNvSpPr txBox="1"/>
              <p:nvPr/>
            </p:nvSpPr>
            <p:spPr>
              <a:xfrm>
                <a:off x="4381250" y="705125"/>
                <a:ext cx="1149300" cy="25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" sz="1000" b="1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[-1~1] </a:t>
                </a:r>
              </a:p>
            </p:txBody>
          </p:sp>
        </p:grpSp>
      </p:grpSp>
      <p:sp>
        <p:nvSpPr>
          <p:cNvPr id="225" name="Shape 225"/>
          <p:cNvSpPr txBox="1"/>
          <p:nvPr/>
        </p:nvSpPr>
        <p:spPr>
          <a:xfrm>
            <a:off x="388703" y="2617725"/>
            <a:ext cx="2517600" cy="5727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Encoding the integer indices with “OneHotEncoder”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5762375" y="2150025"/>
            <a:ext cx="231600" cy="36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5762375" y="3645925"/>
            <a:ext cx="231600" cy="363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1481950" y="1498575"/>
            <a:ext cx="132000" cy="207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1481950" y="2400575"/>
            <a:ext cx="132000" cy="207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1481950" y="3200275"/>
            <a:ext cx="132000" cy="207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1481950" y="3961575"/>
            <a:ext cx="132000" cy="207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 selection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mes New Roman"/>
            </a:pP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tree regression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mes New Roman"/>
            </a:pP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Gradient-boosted tree regression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mes New Roman"/>
            </a:pP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 regression</a:t>
            </a:r>
          </a:p>
        </p:txBody>
      </p:sp>
      <p:pic>
        <p:nvPicPr>
          <p:cNvPr id="238" name="Shape 238" title="Points scored"/>
          <p:cNvPicPr preferRelativeResize="0"/>
          <p:nvPr/>
        </p:nvPicPr>
        <p:blipFill rotWithShape="1">
          <a:blip r:embed="rId3">
            <a:alphaModFix/>
          </a:blip>
          <a:srcRect l="11982" r="13959" b="4543"/>
          <a:stretch/>
        </p:blipFill>
        <p:spPr>
          <a:xfrm>
            <a:off x="3688525" y="1017725"/>
            <a:ext cx="4754250" cy="37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4188925" y="4281475"/>
            <a:ext cx="1260300" cy="2874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 rtl="0">
              <a:lnSpc>
                <a:spcPct val="130434"/>
              </a:lnSpc>
              <a:spcBef>
                <a:spcPts val="900"/>
              </a:spcBef>
              <a:spcAft>
                <a:spcPts val="800"/>
              </a:spcAft>
              <a:buNone/>
            </a:pPr>
            <a:r>
              <a:rPr lang="en" sz="2100" b="1"/>
              <a:t>Hyperparameter tuning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lIns="68575" tIns="68575" rIns="68575" bIns="68575" anchor="t" anchorCtr="0">
            <a:noAutofit/>
          </a:bodyPr>
          <a:lstStyle/>
          <a:p>
            <a:pPr lvl="0" rtl="0">
              <a:lnSpc>
                <a:spcPct val="130434"/>
              </a:lnSpc>
              <a:spcBef>
                <a:spcPts val="900"/>
              </a:spcBef>
              <a:spcAft>
                <a:spcPts val="80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“Cross-Validation”:</a:t>
            </a:r>
          </a:p>
          <a:p>
            <a:pPr lvl="0" rtl="0">
              <a:lnSpc>
                <a:spcPct val="130434"/>
              </a:lnSpc>
              <a:spcBef>
                <a:spcPts val="900"/>
              </a:spcBef>
              <a:spcAft>
                <a:spcPts val="800"/>
              </a:spcAft>
              <a:buNone/>
            </a:pP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use a ParamGridBuilder to construct a grid of parameters.(</a:t>
            </a:r>
            <a:r>
              <a:rPr lang="en" sz="1400" b="1">
                <a:latin typeface="Times New Roman"/>
                <a:ea typeface="Times New Roman"/>
                <a:cs typeface="Times New Roman"/>
                <a:sym typeface="Times New Roman"/>
              </a:rPr>
              <a:t>Num_tree\Max_depth</a:t>
            </a: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graphicFrame>
        <p:nvGraphicFramePr>
          <p:cNvPr id="246" name="Shape 246"/>
          <p:cNvGraphicFramePr/>
          <p:nvPr/>
        </p:nvGraphicFramePr>
        <p:xfrm>
          <a:off x="311700" y="2217525"/>
          <a:ext cx="7239000" cy="1798199"/>
        </p:xfrm>
        <a:graphic>
          <a:graphicData uri="http://schemas.openxmlformats.org/drawingml/2006/table">
            <a:tbl>
              <a:tblPr>
                <a:noFill/>
                <a:tableStyleId>{B7706D84-5254-49CD-809C-9DEAA33C597C}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Num_tree\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Max_depth</a:t>
                      </a:r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</a:t>
                      </a:r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</a:t>
                      </a:r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0.28805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0.29819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0.31713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0.29949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0.2929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0.3126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0.29791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0.30794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0.318910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Prediction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87" y="1684125"/>
            <a:ext cx="801052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Web Development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JavaScript Canvas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Html, CSS, Ajax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Rest API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Play FrameWork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/>
          </a:p>
        </p:txBody>
      </p:sp>
      <p:pic>
        <p:nvPicPr>
          <p:cNvPr id="259" name="Shape 259" descr="playgroun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289" y="1152475"/>
            <a:ext cx="568688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All Players Data</a:t>
            </a:r>
          </a:p>
        </p:txBody>
      </p:sp>
      <p:pic>
        <p:nvPicPr>
          <p:cNvPr id="265" name="Shape 265" descr="searc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599" y="1115699"/>
            <a:ext cx="5493349" cy="37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0740"/>
              <a:buFont typeface="Arial"/>
              <a:buNone/>
            </a:pPr>
            <a:r>
              <a:rPr lang="en"/>
              <a:t>Final Goal</a:t>
            </a:r>
          </a:p>
        </p:txBody>
      </p:sp>
      <p:sp>
        <p:nvSpPr>
          <p:cNvPr id="88" name="Shape 88"/>
          <p:cNvSpPr/>
          <p:nvPr/>
        </p:nvSpPr>
        <p:spPr>
          <a:xfrm>
            <a:off x="750625" y="1149175"/>
            <a:ext cx="2001900" cy="5100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177800" lvl="0" indent="-133350" rtl="0">
              <a:lnSpc>
                <a:spcPct val="90000"/>
              </a:lnSpc>
              <a:spcBef>
                <a:spcPts val="14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Shot location =?</a:t>
            </a:r>
          </a:p>
        </p:txBody>
      </p:sp>
      <p:sp>
        <p:nvSpPr>
          <p:cNvPr id="89" name="Shape 89"/>
          <p:cNvSpPr/>
          <p:nvPr/>
        </p:nvSpPr>
        <p:spPr>
          <a:xfrm>
            <a:off x="908275" y="1998358"/>
            <a:ext cx="1686600" cy="5100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177800" lvl="0" indent="-63500" rtl="0">
              <a:lnSpc>
                <a:spcPct val="90000"/>
              </a:lnSpc>
              <a:spcBef>
                <a:spcPts val="1400"/>
              </a:spcBef>
              <a:buNone/>
            </a:pP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Period =? </a:t>
            </a:r>
          </a:p>
        </p:txBody>
      </p:sp>
      <p:sp>
        <p:nvSpPr>
          <p:cNvPr id="90" name="Shape 90"/>
          <p:cNvSpPr/>
          <p:nvPr/>
        </p:nvSpPr>
        <p:spPr>
          <a:xfrm>
            <a:off x="509725" y="2847541"/>
            <a:ext cx="2483700" cy="5100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177800" lvl="0" indent="-63500" rtl="0">
              <a:lnSpc>
                <a:spcPct val="90000"/>
              </a:lnSpc>
              <a:spcBef>
                <a:spcPts val="1400"/>
              </a:spcBef>
              <a:buNone/>
            </a:pP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Defender distance =?</a:t>
            </a:r>
          </a:p>
        </p:txBody>
      </p:sp>
      <p:sp>
        <p:nvSpPr>
          <p:cNvPr id="91" name="Shape 91"/>
          <p:cNvSpPr/>
          <p:nvPr/>
        </p:nvSpPr>
        <p:spPr>
          <a:xfrm>
            <a:off x="690475" y="3696725"/>
            <a:ext cx="2122200" cy="5100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marL="177800" lvl="0" indent="-63500" rtl="0">
              <a:lnSpc>
                <a:spcPct val="90000"/>
              </a:lnSpc>
              <a:spcBef>
                <a:spcPts val="1400"/>
              </a:spcBef>
              <a:buNone/>
            </a:pP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Score margin =?</a:t>
            </a:r>
          </a:p>
        </p:txBody>
      </p:sp>
      <p:sp>
        <p:nvSpPr>
          <p:cNvPr id="92" name="Shape 92"/>
          <p:cNvSpPr/>
          <p:nvPr/>
        </p:nvSpPr>
        <p:spPr>
          <a:xfrm>
            <a:off x="4012825" y="2140800"/>
            <a:ext cx="1297500" cy="8202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Model</a:t>
            </a:r>
          </a:p>
        </p:txBody>
      </p:sp>
      <p:sp>
        <p:nvSpPr>
          <p:cNvPr id="93" name="Shape 93"/>
          <p:cNvSpPr/>
          <p:nvPr/>
        </p:nvSpPr>
        <p:spPr>
          <a:xfrm>
            <a:off x="5310325" y="2336550"/>
            <a:ext cx="8340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4" name="Shape 94"/>
          <p:cNvCxnSpPr>
            <a:stCxn id="88" idx="3"/>
          </p:cNvCxnSpPr>
          <p:nvPr/>
        </p:nvCxnSpPr>
        <p:spPr>
          <a:xfrm>
            <a:off x="2752525" y="1404175"/>
            <a:ext cx="1232400" cy="9429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5" name="Shape 95"/>
          <p:cNvCxnSpPr>
            <a:stCxn id="89" idx="3"/>
            <a:endCxn id="92" idx="2"/>
          </p:cNvCxnSpPr>
          <p:nvPr/>
        </p:nvCxnSpPr>
        <p:spPr>
          <a:xfrm>
            <a:off x="2594875" y="2253358"/>
            <a:ext cx="1418100" cy="2976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" name="Shape 96"/>
          <p:cNvCxnSpPr>
            <a:stCxn id="90" idx="3"/>
          </p:cNvCxnSpPr>
          <p:nvPr/>
        </p:nvCxnSpPr>
        <p:spPr>
          <a:xfrm rot="10800000" flipH="1">
            <a:off x="2993425" y="2776441"/>
            <a:ext cx="1011600" cy="3261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stCxn id="91" idx="3"/>
          </p:cNvCxnSpPr>
          <p:nvPr/>
        </p:nvCxnSpPr>
        <p:spPr>
          <a:xfrm rot="10800000" flipH="1">
            <a:off x="2812675" y="2946125"/>
            <a:ext cx="1262100" cy="10056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8" name="Shape 98"/>
          <p:cNvSpPr/>
          <p:nvPr/>
        </p:nvSpPr>
        <p:spPr>
          <a:xfrm>
            <a:off x="6144325" y="1804950"/>
            <a:ext cx="2891700" cy="1491900"/>
          </a:xfrm>
          <a:prstGeom prst="diamond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Field goal percentage =?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Rest API</a:t>
            </a:r>
          </a:p>
        </p:txBody>
      </p:sp>
      <p:pic>
        <p:nvPicPr>
          <p:cNvPr id="271" name="Shape 271" descr="restAP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275" y="1017725"/>
            <a:ext cx="576543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MapReduce</a:t>
            </a:r>
          </a:p>
        </p:txBody>
      </p:sp>
      <p:pic>
        <p:nvPicPr>
          <p:cNvPr id="277" name="Shape 277" descr="githubC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562" y="1103775"/>
            <a:ext cx="6066874" cy="189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 descr="dat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0662" y="3082850"/>
            <a:ext cx="6402675" cy="17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/>
        </p:nvSpPr>
        <p:spPr>
          <a:xfrm>
            <a:off x="1818600" y="328900"/>
            <a:ext cx="5506800" cy="64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Field Goal Percentage vs League Average Percentage</a:t>
            </a:r>
          </a:p>
        </p:txBody>
      </p:sp>
      <p:pic>
        <p:nvPicPr>
          <p:cNvPr id="285" name="Shape 285" descr="lebr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425" y="1189250"/>
            <a:ext cx="509915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Acceptance criteria 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Predictive Analysis: split the data into training set and test set. Study it with our shooting/defending model. Root Mean Squared Error (RMSE) is less than 0.3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Unit tests are used before  and after the codes are imported into Spark.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647700" y="0"/>
            <a:ext cx="7543800" cy="8574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Workflow</a:t>
            </a:r>
          </a:p>
        </p:txBody>
      </p:sp>
      <p:grpSp>
        <p:nvGrpSpPr>
          <p:cNvPr id="104" name="Shape 104"/>
          <p:cNvGrpSpPr/>
          <p:nvPr/>
        </p:nvGrpSpPr>
        <p:grpSpPr>
          <a:xfrm>
            <a:off x="1086337" y="1186225"/>
            <a:ext cx="2415900" cy="3534325"/>
            <a:chOff x="781537" y="1186225"/>
            <a:chExt cx="2415900" cy="3534325"/>
          </a:xfrm>
        </p:grpSpPr>
        <p:sp>
          <p:nvSpPr>
            <p:cNvPr id="105" name="Shape 105"/>
            <p:cNvSpPr/>
            <p:nvPr/>
          </p:nvSpPr>
          <p:spPr>
            <a:xfrm>
              <a:off x="781537" y="1186225"/>
              <a:ext cx="2415900" cy="639600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457200" lvl="0" indent="-342900" algn="l">
                <a:spcBef>
                  <a:spcPts val="0"/>
                </a:spcBef>
                <a:buSzPct val="100000"/>
                <a:buAutoNum type="arabicPeriod"/>
              </a:pPr>
              <a:r>
                <a:rPr lang="en" sz="1800"/>
                <a:t>Data ingestion</a:t>
              </a:r>
            </a:p>
          </p:txBody>
        </p:sp>
        <p:sp>
          <p:nvSpPr>
            <p:cNvPr id="106" name="Shape 106"/>
            <p:cNvSpPr/>
            <p:nvPr/>
          </p:nvSpPr>
          <p:spPr>
            <a:xfrm>
              <a:off x="781537" y="2151133"/>
              <a:ext cx="2415900" cy="639600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2. Statistical analysis</a:t>
              </a:r>
            </a:p>
          </p:txBody>
        </p:sp>
        <p:sp>
          <p:nvSpPr>
            <p:cNvPr id="107" name="Shape 107"/>
            <p:cNvSpPr/>
            <p:nvPr/>
          </p:nvSpPr>
          <p:spPr>
            <a:xfrm>
              <a:off x="781537" y="3116041"/>
              <a:ext cx="2415900" cy="639600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3. Machine learning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781537" y="4080950"/>
              <a:ext cx="2415900" cy="639600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4. Web development</a:t>
              </a:r>
            </a:p>
          </p:txBody>
        </p:sp>
        <p:sp>
          <p:nvSpPr>
            <p:cNvPr id="109" name="Shape 109"/>
            <p:cNvSpPr/>
            <p:nvPr/>
          </p:nvSpPr>
          <p:spPr>
            <a:xfrm>
              <a:off x="1888387" y="1825900"/>
              <a:ext cx="202200" cy="325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888387" y="2790787"/>
              <a:ext cx="202200" cy="325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888387" y="3755700"/>
              <a:ext cx="202200" cy="325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2" name="Shape 112"/>
          <p:cNvSpPr/>
          <p:nvPr/>
        </p:nvSpPr>
        <p:spPr>
          <a:xfrm>
            <a:off x="3590525" y="984700"/>
            <a:ext cx="6084600" cy="857400"/>
          </a:xfrm>
          <a:prstGeom prst="bracePair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3767750" y="908500"/>
            <a:ext cx="4647000" cy="9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Acquisition</a:t>
            </a:r>
          </a:p>
          <a:p>
            <a:pPr lv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Combination</a:t>
            </a:r>
          </a:p>
          <a:p>
            <a:pPr lv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</a:t>
            </a:r>
          </a:p>
        </p:txBody>
      </p:sp>
      <p:sp>
        <p:nvSpPr>
          <p:cNvPr id="114" name="Shape 114"/>
          <p:cNvSpPr/>
          <p:nvPr/>
        </p:nvSpPr>
        <p:spPr>
          <a:xfrm>
            <a:off x="3590525" y="3027675"/>
            <a:ext cx="6084600" cy="857400"/>
          </a:xfrm>
          <a:prstGeom prst="bracePair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Normalization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Selection &amp; </a:t>
            </a:r>
            <a:r>
              <a:rPr lang="en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hyperparameter tuning</a:t>
            </a:r>
          </a:p>
        </p:txBody>
      </p:sp>
      <p:sp>
        <p:nvSpPr>
          <p:cNvPr id="115" name="Shape 115"/>
          <p:cNvSpPr/>
          <p:nvPr/>
        </p:nvSpPr>
        <p:spPr>
          <a:xfrm>
            <a:off x="3590525" y="3935350"/>
            <a:ext cx="6084600" cy="857400"/>
          </a:xfrm>
          <a:prstGeom prst="bracePair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Ajax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 Canvas, play framework </a:t>
            </a:r>
          </a:p>
        </p:txBody>
      </p:sp>
      <p:sp>
        <p:nvSpPr>
          <p:cNvPr id="116" name="Shape 116"/>
          <p:cNvSpPr/>
          <p:nvPr/>
        </p:nvSpPr>
        <p:spPr>
          <a:xfrm>
            <a:off x="3590525" y="2051500"/>
            <a:ext cx="6084600" cy="857400"/>
          </a:xfrm>
          <a:prstGeom prst="bracePair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3767750" y="1975300"/>
            <a:ext cx="4647000" cy="9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Zone Dividing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</a:t>
            </a:r>
          </a:p>
          <a:p>
            <a:pPr lvl="0">
              <a:spcBef>
                <a:spcPts val="0"/>
              </a:spcBef>
              <a:buNone/>
            </a:pPr>
            <a:r>
              <a:rPr lang="en" sz="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Verification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Ingestion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11700" y="789125"/>
            <a:ext cx="8520600" cy="3779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/>
              <a:t>Two data sources:</a:t>
            </a:r>
          </a:p>
          <a:p>
            <a:pPr marL="457200" lvl="0" indent="-2286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/>
              <a:t>“</a:t>
            </a:r>
            <a:r>
              <a:rPr lang="en" b="1"/>
              <a:t>Stats.nba.com</a:t>
            </a:r>
            <a:r>
              <a:rPr lang="en"/>
              <a:t>” api :provide each player’s shot logs for all the games during 2015-16 season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"/>
              <a:t>“</a:t>
            </a:r>
            <a:r>
              <a:rPr lang="en" b="1"/>
              <a:t>SportVU game logs</a:t>
            </a:r>
            <a:r>
              <a:rPr lang="en"/>
              <a:t>” : real-time movement logs of each player for 638 games during 2015-16 season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In order to  get each shot’s corresponding defender information(loc_x, loc_y, defender distance...) which will be used by our ML model afterwards, we combined data sets from these two data sources based on game_id, period and game_clock.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Ingestion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11700" y="789125"/>
            <a:ext cx="8520600" cy="3779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b="1"/>
              <a:t>Json data from NBA.Raw.SportVU.Game.Logs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b="1"/>
              <a:t>About 2,000,000 rows per file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400" b="1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50" y="1767274"/>
            <a:ext cx="7378752" cy="316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 descr="rawJson.png"/>
          <p:cNvPicPr preferRelativeResize="0"/>
          <p:nvPr/>
        </p:nvPicPr>
        <p:blipFill rotWithShape="1">
          <a:blip r:embed="rId4">
            <a:alphaModFix/>
          </a:blip>
          <a:srcRect l="4933" t="3474"/>
          <a:stretch/>
        </p:blipFill>
        <p:spPr>
          <a:xfrm>
            <a:off x="3293375" y="1767275"/>
            <a:ext cx="5538928" cy="316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Ingestion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789125"/>
            <a:ext cx="8520600" cy="3779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b="1"/>
              <a:t>Json data from stats.nba api</a:t>
            </a:r>
          </a:p>
          <a:p>
            <a:pPr marL="114300" lvl="0" indent="0" rtl="0">
              <a:spcBef>
                <a:spcPts val="0"/>
              </a:spcBef>
              <a:buNone/>
            </a:pPr>
            <a:endParaRPr sz="1400" b="1"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00" y="1484175"/>
            <a:ext cx="8259553" cy="335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Ingestion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11700" y="443050"/>
            <a:ext cx="8520600" cy="41259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>
                <a:solidFill>
                  <a:srgbClr val="F3F3F3"/>
                </a:solidFill>
              </a:rPr>
              <a:t>Discussion of 2s</a:t>
            </a:r>
          </a:p>
          <a:p>
            <a:pPr lvl="0" rtl="0">
              <a:spcBef>
                <a:spcPts val="0"/>
              </a:spcBef>
              <a:buNone/>
            </a:pPr>
            <a:endParaRPr sz="1400" b="1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67550"/>
            <a:ext cx="6104248" cy="372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00" y="748299"/>
            <a:ext cx="7640352" cy="41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Ingestion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11700" y="789125"/>
            <a:ext cx="8520600" cy="3779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b="1"/>
              <a:t>Animation visualization of NBA.Raw.SportVU.Game.Logs</a:t>
            </a:r>
          </a:p>
          <a:p>
            <a:pPr lvl="0" rtl="0">
              <a:spcBef>
                <a:spcPts val="0"/>
              </a:spcBef>
              <a:buNone/>
            </a:pPr>
            <a:endParaRPr sz="1400" b="1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endParaRPr sz="1400" b="1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4995225" y="4707925"/>
            <a:ext cx="3753300" cy="3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lt1"/>
                </a:solidFill>
              </a:rPr>
              <a:t>(Source: https://youtu.be/2WXGZtYYgu4 )</a:t>
            </a:r>
          </a:p>
        </p:txBody>
      </p:sp>
      <p:pic>
        <p:nvPicPr>
          <p:cNvPr id="2" name="Picture 1" descr="animatio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5449"/>
            <a:ext cx="4671480" cy="2335740"/>
          </a:xfrm>
          <a:prstGeom prst="rect">
            <a:avLst/>
          </a:prstGeom>
        </p:spPr>
      </p:pic>
      <p:pic>
        <p:nvPicPr>
          <p:cNvPr id="3" name="Picture 2" descr="pla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480" y="1355122"/>
            <a:ext cx="4472520" cy="2795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Some Observation from the Data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25" y="1152575"/>
            <a:ext cx="3972925" cy="2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6450" y="1831600"/>
            <a:ext cx="3972924" cy="211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0775" y="2361000"/>
            <a:ext cx="4131524" cy="22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sketball 16x9">
  <a:themeElements>
    <a:clrScheme name="Basketball">
      <a:dk1>
        <a:srgbClr val="000000"/>
      </a:dk1>
      <a:lt1>
        <a:srgbClr val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550</Words>
  <Application>Microsoft Macintosh PowerPoint</Application>
  <PresentationFormat>On-screen Show (16:9)</PresentationFormat>
  <Paragraphs>142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Source Sans Pro</vt:lpstr>
      <vt:lpstr>Basketball 16x9</vt:lpstr>
      <vt:lpstr>“Nice Shot”: a Big Data project for analyzing NBA shot logs based on Scala</vt:lpstr>
      <vt:lpstr>Final Goal</vt:lpstr>
      <vt:lpstr>Project Workflow</vt:lpstr>
      <vt:lpstr>Data Ingestion</vt:lpstr>
      <vt:lpstr>Data Ingestion</vt:lpstr>
      <vt:lpstr>Data Ingestion</vt:lpstr>
      <vt:lpstr>Data Ingestion</vt:lpstr>
      <vt:lpstr>Data Ingestion</vt:lpstr>
      <vt:lpstr>Some Observation from the Data</vt:lpstr>
      <vt:lpstr>Zone-based Stats of Lebron James</vt:lpstr>
      <vt:lpstr>Zone-based Stats of Stephen Curry</vt:lpstr>
      <vt:lpstr>Is this the only way?</vt:lpstr>
      <vt:lpstr>Machine learning</vt:lpstr>
      <vt:lpstr>  Machine learning </vt:lpstr>
      <vt:lpstr>Model selection</vt:lpstr>
      <vt:lpstr>Hyperparameter tuning</vt:lpstr>
      <vt:lpstr>Prediction</vt:lpstr>
      <vt:lpstr>Web Development</vt:lpstr>
      <vt:lpstr>All Players Data</vt:lpstr>
      <vt:lpstr>Rest API</vt:lpstr>
      <vt:lpstr>MapReduce</vt:lpstr>
      <vt:lpstr>Field Goal Percentage vs League Average Percentage</vt:lpstr>
      <vt:lpstr>Acceptance criteria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“Nice Shot”: a Big Data project for analyzing NBA shot logs based on Scala</dc:title>
  <cp:lastModifiedBy>Liu</cp:lastModifiedBy>
  <cp:revision>2</cp:revision>
  <dcterms:modified xsi:type="dcterms:W3CDTF">2017-04-30T15:57:26Z</dcterms:modified>
</cp:coreProperties>
</file>